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55" r:id="rId8"/>
    <p:sldId id="1048" r:id="rId9"/>
    <p:sldId id="1049" r:id="rId10"/>
    <p:sldId id="1037" r:id="rId11"/>
    <p:sldId id="1050" r:id="rId12"/>
    <p:sldId id="1051" r:id="rId13"/>
    <p:sldId id="1038" r:id="rId14"/>
    <p:sldId id="1052" r:id="rId15"/>
    <p:sldId id="1056" r:id="rId16"/>
    <p:sldId id="1057" r:id="rId17"/>
    <p:sldId id="1058" r:id="rId18"/>
    <p:sldId id="1060" r:id="rId19"/>
    <p:sldId id="1061" r:id="rId20"/>
    <p:sldId id="1065" r:id="rId21"/>
    <p:sldId id="1066" r:id="rId22"/>
    <p:sldId id="1064" r:id="rId23"/>
    <p:sldId id="1067" r:id="rId24"/>
    <p:sldId id="1068" r:id="rId25"/>
    <p:sldId id="1069" r:id="rId26"/>
    <p:sldId id="1070" r:id="rId27"/>
    <p:sldId id="1071" r:id="rId28"/>
    <p:sldId id="1039" r:id="rId29"/>
    <p:sldId id="1040" r:id="rId30"/>
    <p:sldId id="945" r:id="rId31"/>
    <p:sldId id="1014" r:id="rId32"/>
    <p:sldId id="1015" r:id="rId33"/>
    <p:sldId id="1016" r:id="rId34"/>
    <p:sldId id="1017" r:id="rId35"/>
    <p:sldId id="982" r:id="rId36"/>
    <p:sldId id="1018" r:id="rId37"/>
    <p:sldId id="1019" r:id="rId38"/>
    <p:sldId id="1020" r:id="rId39"/>
    <p:sldId id="983" r:id="rId40"/>
    <p:sldId id="1021" r:id="rId41"/>
    <p:sldId id="1022" r:id="rId42"/>
    <p:sldId id="1023" r:id="rId43"/>
    <p:sldId id="984" r:id="rId44"/>
    <p:sldId id="1024" r:id="rId45"/>
    <p:sldId id="1025" r:id="rId46"/>
    <p:sldId id="1026" r:id="rId47"/>
    <p:sldId id="985" r:id="rId48"/>
    <p:sldId id="1027" r:id="rId49"/>
    <p:sldId id="1028" r:id="rId50"/>
    <p:sldId id="1029" r:id="rId51"/>
    <p:sldId id="986" r:id="rId52"/>
    <p:sldId id="1030" r:id="rId53"/>
    <p:sldId id="1031" r:id="rId54"/>
    <p:sldId id="1035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38E"/>
    <a:srgbClr val="F2F2F2"/>
    <a:srgbClr val="F7443D"/>
    <a:srgbClr val="A2CDD2"/>
    <a:srgbClr val="7AB8BF"/>
    <a:srgbClr val="82BDFE"/>
    <a:srgbClr val="B2D6FE"/>
    <a:srgbClr val="5C92CF"/>
    <a:srgbClr val="9CCBFE"/>
    <a:srgbClr val="AF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63" autoAdjust="0"/>
    <p:restoredTop sz="95289" autoAdjust="0"/>
  </p:normalViewPr>
  <p:slideViewPr>
    <p:cSldViewPr snapToGrid="0" showGuides="1">
      <p:cViewPr varScale="1">
        <p:scale>
          <a:sx n="89" d="100"/>
          <a:sy n="89" d="100"/>
        </p:scale>
        <p:origin x="591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4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875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71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1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1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0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3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9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29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50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80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3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20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21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44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46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06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7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59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5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6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31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66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.jpg"/><Relationship Id="rId9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5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48.png"/><Relationship Id="rId2" Type="http://schemas.openxmlformats.org/officeDocument/2006/relationships/tags" Target="../tags/tag5.xml"/><Relationship Id="rId16" Type="http://schemas.openxmlformats.org/officeDocument/2006/relationships/image" Target="../media/image4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1.jpg"/><Relationship Id="rId10" Type="http://schemas.openxmlformats.org/officeDocument/2006/relationships/tags" Target="../tags/tag13.xml"/><Relationship Id="rId19" Type="http://schemas.openxmlformats.org/officeDocument/2006/relationships/image" Target="../media/image61.jp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1.jp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8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7329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69" y="2351436"/>
            <a:ext cx="6281783" cy="337663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248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8" y="3109442"/>
            <a:ext cx="5871164" cy="1815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196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 rot="5400000">
            <a:off x="9295710" y="277701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96" y="143780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6" y="3399822"/>
            <a:ext cx="1073411" cy="107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2" y="4538826"/>
            <a:ext cx="1719275" cy="1400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57073" y="5575876"/>
            <a:ext cx="1546334" cy="295837"/>
          </a:xfrm>
          <a:prstGeom prst="roundRect">
            <a:avLst>
              <a:gd name="adj" fmla="val 9106"/>
            </a:avLst>
          </a:prstGeom>
          <a:noFill/>
          <a:ln w="9525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4606" y="3462916"/>
            <a:ext cx="1278203" cy="688971"/>
            <a:chOff x="9128531" y="3596640"/>
            <a:chExt cx="2057629" cy="2387599"/>
          </a:xfrm>
        </p:grpSpPr>
        <p:sp>
          <p:nvSpPr>
            <p:cNvPr id="3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Success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889305" y="2878473"/>
            <a:ext cx="14099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countable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4324" y="2842559"/>
            <a:ext cx="1539946" cy="620357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16661" y="4275620"/>
            <a:ext cx="1100438" cy="688971"/>
            <a:chOff x="9128531" y="3596640"/>
            <a:chExt cx="2057629" cy="2387599"/>
          </a:xfrm>
        </p:grpSpPr>
        <p:sp>
          <p:nvSpPr>
            <p:cNvPr id="3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1"/>
          <a:stretch/>
        </p:blipFill>
        <p:spPr>
          <a:xfrm>
            <a:off x="1191140" y="1244453"/>
            <a:ext cx="951469" cy="7365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71503" y="2349075"/>
            <a:ext cx="1782786" cy="3302000"/>
            <a:chOff x="2646812" y="1984264"/>
            <a:chExt cx="1782786" cy="3302000"/>
          </a:xfrm>
        </p:grpSpPr>
        <p:grpSp>
          <p:nvGrpSpPr>
            <p:cNvPr id="27" name="Group 26"/>
            <p:cNvGrpSpPr/>
            <p:nvPr/>
          </p:nvGrpSpPr>
          <p:grpSpPr>
            <a:xfrm>
              <a:off x="2831722" y="3244465"/>
              <a:ext cx="1343695" cy="1798455"/>
              <a:chOff x="9128531" y="3596640"/>
              <a:chExt cx="2057629" cy="2387599"/>
            </a:xfrm>
          </p:grpSpPr>
          <p:sp>
            <p:nvSpPr>
              <p:cNvPr id="28" name="矩形 6">
                <a:extLst>
                  <a:ext uri="{FF2B5EF4-FFF2-40B4-BE49-F238E27FC236}">
                    <a16:creationId xmlns:a16="http://schemas.microsoft.com/office/drawing/2014/main" id="{0737C4A3-29D0-4F88-8FB4-616A36653686}"/>
                  </a:ext>
                </a:extLst>
              </p:cNvPr>
              <p:cNvSpPr/>
              <p:nvPr/>
            </p:nvSpPr>
            <p:spPr>
              <a:xfrm>
                <a:off x="9203959" y="3746426"/>
                <a:ext cx="1982201" cy="18803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Daily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Weekly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Monthly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Yearly</a:t>
                </a: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endParaRPr lang="zh-CN" alt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9" name="AutoShape 8">
                <a:extLst>
                  <a:ext uri="{FF2B5EF4-FFF2-40B4-BE49-F238E27FC236}">
                    <a16:creationId xmlns:a16="http://schemas.microsoft.com/office/drawing/2014/main" id="{CBA3FE79-4937-814B-8985-AF8CE5A74F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128531" y="3596640"/>
                <a:ext cx="1985357" cy="2387599"/>
              </a:xfrm>
              <a:prstGeom prst="roundRect">
                <a:avLst>
                  <a:gd name="adj" fmla="val 9106"/>
                </a:avLst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endPara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804658" y="2258629"/>
              <a:ext cx="1525729" cy="688971"/>
              <a:chOff x="9128531" y="3596640"/>
              <a:chExt cx="2057629" cy="2387599"/>
            </a:xfrm>
          </p:grpSpPr>
          <p:sp>
            <p:nvSpPr>
              <p:cNvPr id="42" name="矩形 6">
                <a:extLst>
                  <a:ext uri="{FF2B5EF4-FFF2-40B4-BE49-F238E27FC236}">
                    <a16:creationId xmlns:a16="http://schemas.microsoft.com/office/drawing/2014/main" id="{0737C4A3-29D0-4F88-8FB4-616A36653686}"/>
                  </a:ext>
                </a:extLst>
              </p:cNvPr>
              <p:cNvSpPr/>
              <p:nvPr/>
            </p:nvSpPr>
            <p:spPr>
              <a:xfrm>
                <a:off x="9203959" y="3746426"/>
                <a:ext cx="1982201" cy="18803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b</a:t>
                </a: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uild/quit</a:t>
                </a:r>
                <a:endParaRPr lang="zh-CN" alt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" name="AutoShape 8">
                <a:extLst>
                  <a:ext uri="{FF2B5EF4-FFF2-40B4-BE49-F238E27FC236}">
                    <a16:creationId xmlns:a16="http://schemas.microsoft.com/office/drawing/2014/main" id="{CBA3FE79-4937-814B-8985-AF8CE5A74F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128531" y="3596640"/>
                <a:ext cx="1985357" cy="2387599"/>
              </a:xfrm>
              <a:prstGeom prst="roundRect">
                <a:avLst>
                  <a:gd name="adj" fmla="val 9106"/>
                </a:avLst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endPara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6812" y="1984264"/>
              <a:ext cx="1782786" cy="3302000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Right Arrow 44"/>
          <p:cNvSpPr/>
          <p:nvPr/>
        </p:nvSpPr>
        <p:spPr>
          <a:xfrm rot="20181645">
            <a:off x="2838528" y="312979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158627">
            <a:off x="2868960" y="429205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853586">
            <a:off x="5532103" y="3299200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20042205">
            <a:off x="5194078" y="4152363"/>
            <a:ext cx="1256025" cy="33574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980814" y="3696346"/>
            <a:ext cx="1067698" cy="323955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4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7" y="504763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8" y="2566302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49973" y="1123636"/>
            <a:ext cx="820555" cy="522378"/>
            <a:chOff x="8927667" y="4515374"/>
            <a:chExt cx="1184522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255311" y="1954032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1284082" y="4127890"/>
            <a:ext cx="1651412" cy="1895510"/>
            <a:chOff x="8927667" y="4515374"/>
            <a:chExt cx="1184522" cy="599888"/>
          </a:xfrm>
        </p:grpSpPr>
        <p:sp>
          <p:nvSpPr>
            <p:cNvPr id="7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7 days: +2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30 days: +4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60 days: +8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180 days: +18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 days: +32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1" y="2092255"/>
            <a:ext cx="1073411" cy="1073411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19638448">
            <a:off x="5781906" y="2808510"/>
            <a:ext cx="128689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r="70472" b="8602"/>
          <a:stretch/>
        </p:blipFill>
        <p:spPr>
          <a:xfrm>
            <a:off x="6855229" y="3207074"/>
            <a:ext cx="1461125" cy="102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65" y="3219582"/>
            <a:ext cx="921799" cy="921799"/>
          </a:xfrm>
          <a:prstGeom prst="rect">
            <a:avLst/>
          </a:prstGeom>
        </p:spPr>
      </p:pic>
      <p:sp>
        <p:nvSpPr>
          <p:cNvPr id="79" name="Right Arrow 78"/>
          <p:cNvSpPr/>
          <p:nvPr/>
        </p:nvSpPr>
        <p:spPr>
          <a:xfrm rot="5400000">
            <a:off x="9886570" y="4400257"/>
            <a:ext cx="62881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9184859" y="1833916"/>
            <a:ext cx="2002614" cy="456397"/>
            <a:chOff x="8927667" y="4515374"/>
            <a:chExt cx="1184522" cy="599888"/>
          </a:xfrm>
        </p:grpSpPr>
        <p:sp>
          <p:nvSpPr>
            <p:cNvPr id="8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</a:t>
              </a: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= 2(n-1) + (n – 2)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3" name="Right Arrow 82"/>
          <p:cNvSpPr/>
          <p:nvPr/>
        </p:nvSpPr>
        <p:spPr>
          <a:xfrm>
            <a:off x="8457876" y="3564681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400000">
            <a:off x="9825439" y="2625708"/>
            <a:ext cx="721453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393014" y="4923900"/>
            <a:ext cx="2133814" cy="1154695"/>
            <a:chOff x="9009890" y="4683569"/>
            <a:chExt cx="1184522" cy="612238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052921" y="4683569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– 3: easy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 – 6: medium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&gt; 6: hard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103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0999" y="4354728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7" y="3117984"/>
            <a:ext cx="1277730" cy="12777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722248">
            <a:off x="5678080" y="3108823"/>
            <a:ext cx="1326567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98625">
            <a:off x="5643560" y="4207231"/>
            <a:ext cx="140510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introduction-Background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99" dirty="0">
              <a:latin typeface="Microsoft YaHei UI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774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454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introduction-Research significance</a:t>
            </a:r>
            <a:endParaRPr lang="ko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cs typeface="Roboto condense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>
              <a:extLst>
                <a:ext uri="{FF2B5EF4-FFF2-40B4-BE49-F238E27FC236}">
                  <a16:creationId xmlns:a16="http://schemas.microsoft.com/office/drawing/2014/main" id="{28F23B25-AADD-457C-B691-08E49D124C39}"/>
                </a:ext>
              </a:extLst>
            </p:cNvPr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>
                <a:extLst>
                  <a:ext uri="{FF2B5EF4-FFF2-40B4-BE49-F238E27FC236}">
                    <a16:creationId xmlns:a16="http://schemas.microsoft.com/office/drawing/2014/main" id="{DAAAB477-0175-4EE9-AF97-5D015D17E015}"/>
                  </a:ext>
                </a:extLst>
              </p:cNvPr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8" name="íṩľîḓé">
                <a:extLst>
                  <a:ext uri="{FF2B5EF4-FFF2-40B4-BE49-F238E27FC236}">
                    <a16:creationId xmlns:a16="http://schemas.microsoft.com/office/drawing/2014/main" id="{8A298154-0142-435A-BE41-F6D425214B90}"/>
                  </a:ext>
                </a:extLst>
              </p:cNvPr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îsļîḑê">
                <a:extLst>
                  <a:ext uri="{FF2B5EF4-FFF2-40B4-BE49-F238E27FC236}">
                    <a16:creationId xmlns:a16="http://schemas.microsoft.com/office/drawing/2014/main" id="{E7CE4740-D86E-49D8-87BC-F24B085EEE15}"/>
                  </a:ext>
                </a:extLst>
              </p:cNvPr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" name="îšḷïḓè">
                <a:extLst>
                  <a:ext uri="{FF2B5EF4-FFF2-40B4-BE49-F238E27FC236}">
                    <a16:creationId xmlns:a16="http://schemas.microsoft.com/office/drawing/2014/main" id="{64E2BF6F-A06E-4D25-8166-B69AE970E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sļïďê">
                <a:extLst>
                  <a:ext uri="{FF2B5EF4-FFF2-40B4-BE49-F238E27FC236}">
                    <a16:creationId xmlns:a16="http://schemas.microsoft.com/office/drawing/2014/main" id="{5AD7A992-7ED7-4F9A-BDB1-5592DCE5E352}"/>
                  </a:ext>
                </a:extLst>
              </p:cNvPr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1</a:t>
                </a:r>
              </a:p>
            </p:txBody>
          </p:sp>
          <p:sp>
            <p:nvSpPr>
              <p:cNvPr id="63" name="ïšliḍe">
                <a:extLst>
                  <a:ext uri="{FF2B5EF4-FFF2-40B4-BE49-F238E27FC236}">
                    <a16:creationId xmlns:a16="http://schemas.microsoft.com/office/drawing/2014/main" id="{57E65951-4BF4-4E09-98B1-E0FCEDD6629A}"/>
                  </a:ext>
                </a:extLst>
              </p:cNvPr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2</a:t>
                </a:r>
              </a:p>
            </p:txBody>
          </p:sp>
          <p:sp>
            <p:nvSpPr>
              <p:cNvPr id="64" name="íSlïḋê">
                <a:extLst>
                  <a:ext uri="{FF2B5EF4-FFF2-40B4-BE49-F238E27FC236}">
                    <a16:creationId xmlns:a16="http://schemas.microsoft.com/office/drawing/2014/main" id="{C65ABC95-37C7-4E40-985B-EDD729EF21E3}"/>
                  </a:ext>
                </a:extLst>
              </p:cNvPr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3</a:t>
                </a:r>
              </a:p>
            </p:txBody>
          </p:sp>
          <p:sp>
            <p:nvSpPr>
              <p:cNvPr id="65" name="íŝḻîḍe">
                <a:extLst>
                  <a:ext uri="{FF2B5EF4-FFF2-40B4-BE49-F238E27FC236}">
                    <a16:creationId xmlns:a16="http://schemas.microsoft.com/office/drawing/2014/main" id="{683870BD-0BEB-4BAA-BD35-B5E026F867CD}"/>
                  </a:ext>
                </a:extLst>
              </p:cNvPr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47871 h 2067046"/>
                  <a:gd name="connsiteX1" fmla="*/ 1019175 w 3902075"/>
                  <a:gd name="connsiteY1" fmla="*/ 2067046 h 2067046"/>
                  <a:gd name="connsiteX2" fmla="*/ 3063875 w 3902075"/>
                  <a:gd name="connsiteY2" fmla="*/ 25521 h 2067046"/>
                  <a:gd name="connsiteX3" fmla="*/ 3902075 w 3902075"/>
                  <a:gd name="connsiteY3" fmla="*/ 866896 h 2067046"/>
                  <a:gd name="connsiteX4" fmla="*/ 3902075 w 3902075"/>
                  <a:gd name="connsiteY4" fmla="*/ 866896 h 2067046"/>
                  <a:gd name="connsiteX0" fmla="*/ 0 w 3902075"/>
                  <a:gd name="connsiteY0" fmla="*/ 1022350 h 2041525"/>
                  <a:gd name="connsiteX1" fmla="*/ 1019175 w 3902075"/>
                  <a:gd name="connsiteY1" fmla="*/ 2041525 h 2041525"/>
                  <a:gd name="connsiteX2" fmla="*/ 3063875 w 3902075"/>
                  <a:gd name="connsiteY2" fmla="*/ 0 h 2041525"/>
                  <a:gd name="connsiteX3" fmla="*/ 3902075 w 3902075"/>
                  <a:gd name="connsiteY3" fmla="*/ 841375 h 2041525"/>
                  <a:gd name="connsiteX4" fmla="*/ 3902075 w 3902075"/>
                  <a:gd name="connsiteY4" fmla="*/ 841375 h 2041525"/>
                  <a:gd name="connsiteX0" fmla="*/ 0 w 3902075"/>
                  <a:gd name="connsiteY0" fmla="*/ 1022350 h 1879600"/>
                  <a:gd name="connsiteX1" fmla="*/ 847725 w 3902075"/>
                  <a:gd name="connsiteY1" fmla="*/ 1879600 h 1879600"/>
                  <a:gd name="connsiteX2" fmla="*/ 3063875 w 3902075"/>
                  <a:gd name="connsiteY2" fmla="*/ 0 h 1879600"/>
                  <a:gd name="connsiteX3" fmla="*/ 3902075 w 3902075"/>
                  <a:gd name="connsiteY3" fmla="*/ 841375 h 1879600"/>
                  <a:gd name="connsiteX4" fmla="*/ 3902075 w 3902075"/>
                  <a:gd name="connsiteY4" fmla="*/ 841375 h 1879600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902075 w 3902075"/>
                  <a:gd name="connsiteY3" fmla="*/ 1016000 h 2054225"/>
                  <a:gd name="connsiteX4" fmla="*/ 3902075 w 3902075"/>
                  <a:gd name="connsiteY4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5" fmla="*/ 3902075 w 3902075"/>
                  <a:gd name="connsiteY5" fmla="*/ 1016000 h 2054225"/>
                  <a:gd name="connsiteX0" fmla="*/ 0 w 3902075"/>
                  <a:gd name="connsiteY0" fmla="*/ 1196975 h 2054225"/>
                  <a:gd name="connsiteX1" fmla="*/ 847725 w 3902075"/>
                  <a:gd name="connsiteY1" fmla="*/ 2054225 h 2054225"/>
                  <a:gd name="connsiteX2" fmla="*/ 2895600 w 3902075"/>
                  <a:gd name="connsiteY2" fmla="*/ 0 h 2054225"/>
                  <a:gd name="connsiteX3" fmla="*/ 3751060 w 3902075"/>
                  <a:gd name="connsiteY3" fmla="*/ 864864 h 2054225"/>
                  <a:gd name="connsiteX4" fmla="*/ 3902075 w 3902075"/>
                  <a:gd name="connsiteY4" fmla="*/ 1016000 h 2054225"/>
                  <a:gd name="connsiteX0" fmla="*/ 0 w 3751060"/>
                  <a:gd name="connsiteY0" fmla="*/ 1196975 h 2054225"/>
                  <a:gd name="connsiteX1" fmla="*/ 847725 w 3751060"/>
                  <a:gd name="connsiteY1" fmla="*/ 2054225 h 2054225"/>
                  <a:gd name="connsiteX2" fmla="*/ 2895600 w 3751060"/>
                  <a:gd name="connsiteY2" fmla="*/ 0 h 2054225"/>
                  <a:gd name="connsiteX3" fmla="*/ 3751060 w 3751060"/>
                  <a:gd name="connsiteY3" fmla="*/ 864864 h 205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6" name="ï$ļíḓe">
                <a:extLst>
                  <a:ext uri="{FF2B5EF4-FFF2-40B4-BE49-F238E27FC236}">
                    <a16:creationId xmlns:a16="http://schemas.microsoft.com/office/drawing/2014/main" id="{3638942A-B655-4801-B9BB-E3EDBAA0B2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7" name="ïSľîḍè">
                <a:extLst>
                  <a:ext uri="{FF2B5EF4-FFF2-40B4-BE49-F238E27FC236}">
                    <a16:creationId xmlns:a16="http://schemas.microsoft.com/office/drawing/2014/main" id="{DDAA0BCA-B7C3-41C6-A648-F4064C29C292}"/>
                  </a:ext>
                </a:extLst>
              </p:cNvPr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4377">
                  <a:defRPr/>
                </a:pPr>
                <a:r>
                  <a:rPr lang="en-US" altLang="zh-CN" sz="2000" dirty="0" smtClean="0">
                    <a:solidFill>
                      <a:srgbClr val="FFFFFF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keyword</a:t>
                </a:r>
                <a:endParaRPr lang="zh-CN" altLang="en-US" sz="2000">
                  <a:solidFill>
                    <a:srgbClr val="FFFFFF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" name="íṡļîḑê">
                <a:extLst>
                  <a:ext uri="{FF2B5EF4-FFF2-40B4-BE49-F238E27FC236}">
                    <a16:creationId xmlns:a16="http://schemas.microsoft.com/office/drawing/2014/main" id="{41F746A8-5D64-447C-9B4B-B460348FE0E9}"/>
                  </a:ext>
                </a:extLst>
              </p:cNvPr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062053F-D0A9-4508-A562-9644F57DE69A}"/>
                </a:ext>
              </a:extLst>
            </p:cNvPr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033C5A-D7A9-4AD6-BFA7-1D6A71949EE7}"/>
                </a:ext>
              </a:extLst>
            </p:cNvPr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59F920D-A856-48C1-9BAC-ADDFBE83863E}"/>
                </a:ext>
              </a:extLst>
            </p:cNvPr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399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4" name="Straight Connector 28"/>
          <p:cNvCxnSpPr>
            <a:cxnSpLocks/>
          </p:cNvCxnSpPr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3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9" name="Straight Connector 33"/>
          <p:cNvCxnSpPr>
            <a:cxnSpLocks/>
          </p:cNvCxnSpPr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4" name="Straight Connector 37"/>
          <p:cNvCxnSpPr>
            <a:cxnSpLocks/>
          </p:cNvCxnSpPr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6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Straight Connector 43"/>
          <p:cNvCxnSpPr>
            <a:cxnSpLocks/>
          </p:cNvCxnSpPr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en-US" altLang="zh-CN" sz="146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1466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0" name="Straight Connector 47"/>
          <p:cNvCxnSpPr>
            <a:cxnSpLocks/>
          </p:cNvCxnSpPr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6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sp>
          <p:nvSpPr>
            <p:cNvPr id="89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60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2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75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Literature review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9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>
                <a:spLocks/>
              </p:cNvSpPr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>
                <a:spLocks/>
              </p:cNvSpPr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>
                <a:spLocks/>
              </p:cNvSpPr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>
                <a:spLocks/>
              </p:cNvSpPr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124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introduction-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The main contribution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7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8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9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10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16507" y="2358917"/>
            <a:ext cx="271008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</a:t>
            </a:r>
            <a:r>
              <a:rPr lang="en-US" altLang="zh-CN" sz="2000" b="1" spc="3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methods and ideas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TWO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ideas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Research scheme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Study plan feasibility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and methods - research ideas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8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9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Microsoft YaHei UI" panose="020B0503020204020204" pitchFamily="34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246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Research ideas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condensed"/>
              </a:rPr>
              <a:t>and methods-Research scheme</a:t>
            </a:r>
            <a:endParaRPr lang="zh-CN" altLang="en-US" sz="160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6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Microsoft YaHei UI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 UI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YaHei UI" panose="020B0503020204020204" pitchFamily="34" charset="-122"/>
                  </a:rPr>
                  <a:t>Add title text</a:t>
                </a:r>
                <a:endParaRPr lang="zh-CN" altLang="en-US" sz="1400" b="1">
                  <a:solidFill>
                    <a:schemeClr val="bg1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Here is a brief description of some of the text, as simple as possible.</a:t>
                </a:r>
                <a:endParaRPr lang="en-US" altLang="zh-CN" sz="10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50581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Study plan feasibility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  <a:extLst/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533" b="1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49262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en-US" altLang="zh-CN" sz="1333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one</a:t>
            </a: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3</a:t>
              </a:r>
              <a:endParaRPr lang="zh-CN" altLang="en-US" sz="1599" b="1">
                <a:latin typeface="微软雅黑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133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815727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two</a:t>
            </a:r>
            <a:endParaRPr lang="en-US" altLang="zh-CN" sz="1466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three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66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Description </a:t>
            </a:r>
            <a:r>
              <a:rPr lang="en-US" altLang="zh-CN" sz="1466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</a:t>
            </a:r>
            <a:endParaRPr lang="en-US" altLang="zh-CN" sz="1466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31136" y="2358917"/>
            <a:ext cx="2870385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400" b="1" spc="3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 technologies and practical difficulties</a:t>
            </a:r>
            <a:endParaRPr lang="zh-CN" altLang="en-US" sz="1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THREE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Key technology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Practical difficulties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42" name="淘宝网chenying0907出品 5"/>
          <p:cNvGrpSpPr>
            <a:grpSpLocks/>
          </p:cNvGrpSpPr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淘宝网chenying0907出品 8"/>
          <p:cNvGrpSpPr>
            <a:grpSpLocks/>
          </p:cNvGrpSpPr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8" name="淘宝网chenying0907出品 11"/>
          <p:cNvGrpSpPr>
            <a:grpSpLocks/>
          </p:cNvGrpSpPr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altLang="zh-CN" sz="1599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>Add title text</a:t>
            </a:r>
            <a: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  <a:t/>
            </a:r>
            <a:br>
              <a:rPr lang="zh-CN" altLang="en-US" sz="1066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  <a:extLst/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</a:p>
        </p:txBody>
      </p:sp>
      <p:grpSp>
        <p:nvGrpSpPr>
          <p:cNvPr id="57" name="淘宝网chenying0907出品 20"/>
          <p:cNvGrpSpPr>
            <a:grpSpLocks/>
          </p:cNvGrpSpPr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399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399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45%</a:t>
            </a:r>
            <a:endParaRPr lang="zh-CN" altLang="en-US" sz="1599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title text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keyword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599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55%</a:t>
            </a:r>
            <a:endParaRPr lang="zh-CN" altLang="en-US" sz="1599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5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3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Add title text</a:t>
            </a:r>
            <a:endParaRPr lang="zh-CN" altLang="en-US" sz="1599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possible.Here</a:t>
            </a:r>
            <a:r>
              <a:rPr lang="en-US" altLang="zh-CN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 brief description of some of the text, as simple as possible.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4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4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9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Key technologies and practical difficulties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1991557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1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1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418181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6814353" y="277212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263696" y="3433401"/>
            <a:ext cx="1868521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 text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2615" y="2358917"/>
            <a:ext cx="3043736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0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Research results and applications</a:t>
            </a:r>
            <a:endParaRPr lang="zh-CN" altLang="en-US" sz="20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FOUR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objectives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Form of result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Application prospect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0886" tIns="65442" rIns="130886" bIns="6544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2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088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7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3" ker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2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PA_组合 2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3" name="PA_组合 2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6" name="PA_组合 29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9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86497" y="1842165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4817" y="4449393"/>
            <a:ext cx="1823686" cy="7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333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title text</a:t>
            </a:r>
            <a:endParaRPr lang="zh-CN" altLang="en-US" sz="1333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09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Research results and applications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04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6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 smtClean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05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260397" y="2358917"/>
            <a:ext cx="2721254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4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Related suggestions</a:t>
            </a:r>
            <a:endParaRPr lang="zh-CN" altLang="en-US" sz="24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FIVE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Case comparison analysis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Problem assessment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Related measures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2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0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968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 Case comparison analysis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>
                <a:latin typeface="Microsoft YaHei UI" panose="020B0503020204020204" pitchFamily="34" charset="-122"/>
              </a:endParaRPr>
            </a:p>
          </p:txBody>
        </p:sp>
        <p:sp>
          <p:nvSpPr>
            <p:cNvPr id="40" name="ïṣḻíḍê"/>
            <p:cNvSpPr>
              <a:spLocks/>
            </p:cNvSpPr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3599" kern="0">
                <a:solidFill>
                  <a:sysClr val="windowText" lastClr="000000"/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398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943848"/>
            <a:chOff x="1085274" y="2349127"/>
            <a:chExt cx="2993356" cy="94384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943848"/>
            <a:chOff x="1085274" y="2349127"/>
            <a:chExt cx="2993356" cy="94384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943848"/>
            <a:chOff x="1730704" y="2349127"/>
            <a:chExt cx="2929802" cy="94384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en-US" altLang="zh-CN" sz="10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943848"/>
            <a:chOff x="1651927" y="2349127"/>
            <a:chExt cx="3008579" cy="94384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rPr>
                <a:t>Add title text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7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suggestions-Problem assessment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887053" y="2434565"/>
              <a:ext cx="163938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sz="100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000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2816837" y="2434565"/>
              <a:ext cx="159667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730490" y="2434565"/>
              <a:ext cx="1603805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Calibri" panose="020F0502020204030204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8169">
                <a:defRPr/>
              </a:pPr>
              <a:endParaRPr lang="zh-HK" altLang="en-US" sz="2133" kern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HK" sz="4265" kern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725428" y="2434565"/>
              <a:ext cx="1471127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8169">
                <a:defRPr/>
              </a:pPr>
              <a:r>
                <a:rPr lang="en-US" altLang="zh-CN" sz="1599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 text</a:t>
              </a:r>
              <a:endParaRPr lang="zh-HK" altLang="en-US" sz="1599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71282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en-US" altLang="zh-CN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0812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Related suggestions-Related measures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05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400704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Title</a:t>
            </a:r>
            <a:r>
              <a:rPr lang="zh-CN" altLang="en-US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text</a:t>
            </a:r>
            <a:r>
              <a:rPr lang="id-ID" altLang="zh-CN" sz="2133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3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1D1B4F45-07C8-40E4-A2FF-DA9A3276EE01}"/>
              </a:ext>
            </a:extLst>
          </p:cNvPr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D92CC25-C07B-492A-8EAE-025EFEAB9C0B}"/>
              </a:ext>
            </a:extLst>
          </p:cNvPr>
          <p:cNvSpPr/>
          <p:nvPr/>
        </p:nvSpPr>
        <p:spPr>
          <a:xfrm>
            <a:off x="2179931" y="2358917"/>
            <a:ext cx="2746662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b="1" spc="3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Paper summary</a:t>
            </a:r>
            <a:endParaRPr lang="zh-CN" altLang="en-US" sz="2800" b="1" spc="3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PART SIX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6F090F5-911C-4174-AE99-E5C9B8905A80}"/>
              </a:ext>
            </a:extLst>
          </p:cNvPr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>
            <a:extLst>
              <a:ext uri="{FF2B5EF4-FFF2-40B4-BE49-F238E27FC236}">
                <a16:creationId xmlns:a16="http://schemas.microsoft.com/office/drawing/2014/main" id="{793E78D4-CD44-43F9-BD9E-A885CA6F279C}"/>
              </a:ext>
            </a:extLst>
          </p:cNvPr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Research methods</a:t>
                </a:r>
                <a:endParaRPr lang="zh-CN" altLang="en-US" sz="16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Achievements and thinking</a:t>
                </a:r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smtClean="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Here is a brief description of some of the text, as simple as possible.</a:t>
                </a:r>
                <a:endParaRPr lang="zh-CN" altLang="en-US" sz="105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DBCDBDDC-1C9D-4BB2-9A76-079313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E8D8D44-B49D-43DE-BEDD-36D2233550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C8836C3-EE2F-4F13-9231-F0437DC05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333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333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summary-Research methods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86174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84533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Here is a brief description of some of the text, as simple as possible.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599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CN" altLang="en-US" sz="1599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DB732CFD-0DAF-4745-9FBD-02A9A28DB73C}"/>
              </a:ext>
            </a:extLst>
          </p:cNvPr>
          <p:cNvSpPr txBox="1"/>
          <p:nvPr/>
        </p:nvSpPr>
        <p:spPr>
          <a:xfrm>
            <a:off x="880575" y="2393402"/>
            <a:ext cx="677108" cy="32393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Paper summary-Achievements and thinking</a:t>
            </a:r>
            <a:endParaRPr lang="zh-CN" altLang="en-US" sz="16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19764AB-73A1-482A-A32C-6A907E357199}"/>
              </a:ext>
            </a:extLst>
          </p:cNvPr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06</a:t>
            </a:r>
            <a:endParaRPr lang="zh-CN" altLang="en-US" sz="32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2859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99" b="1" spc="3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Add title</a:t>
              </a:r>
              <a:endParaRPr lang="en-US" altLang="zh-CN" sz="1599" b="1" spc="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Here is a brief description of some of the text, as simple as possible.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5090437" y="3784134"/>
            <a:ext cx="201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15350" y="4440124"/>
            <a:ext cx="3229410" cy="713436"/>
            <a:chOff x="4515350" y="4440124"/>
            <a:chExt cx="3229410" cy="71343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D170830-61B6-4689-A303-AE751E7ECF97}"/>
                </a:ext>
              </a:extLst>
            </p:cNvPr>
            <p:cNvSpPr/>
            <p:nvPr/>
          </p:nvSpPr>
          <p:spPr>
            <a:xfrm>
              <a:off x="4564685" y="4440124"/>
              <a:ext cx="3032278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FC8133-A705-49F0-ABA2-4F17311829B5}"/>
                </a:ext>
              </a:extLst>
            </p:cNvPr>
            <p:cNvSpPr/>
            <p:nvPr/>
          </p:nvSpPr>
          <p:spPr>
            <a:xfrm>
              <a:off x="4515350" y="4478766"/>
              <a:ext cx="3229410" cy="60529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School of Economics and Management</a:t>
              </a: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,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baseline="-2500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b="1" baseline="-25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marketing professional level 2018</a:t>
              </a:r>
              <a:endParaRPr lang="zh-CN" altLang="en-US" b="1" baseline="-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27663" y="1534224"/>
            <a:ext cx="9340118" cy="2298022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52428" y="2043113"/>
            <a:ext cx="7841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SMALL FRESH</a:t>
            </a:r>
          </a:p>
          <a:p>
            <a:pPr algn="ctr">
              <a:lnSpc>
                <a:spcPts val="6000"/>
              </a:lnSpc>
            </a:pPr>
            <a:r>
              <a:rPr lang="en-US" altLang="zh-CN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THESIS DEFENSE TEMPLATE</a:t>
            </a:r>
            <a:endParaRPr lang="zh-CN" altLang="en-US" sz="3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Đánh răng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Dậy sớm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Học tập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Phát triển bản thân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Gia đình &amp; xã hội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Công việc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556154" y="2627233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3173" y="1252289"/>
            <a:ext cx="2899222" cy="2073064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903066" y="623198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055466" y="1318860"/>
            <a:ext cx="3027983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Business Logic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2533" y="3783293"/>
            <a:ext cx="2899222" cy="809856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ight Arrow 16"/>
          <p:cNvSpPr/>
          <p:nvPr/>
        </p:nvSpPr>
        <p:spPr>
          <a:xfrm rot="20012363">
            <a:off x="2732789" y="4602924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703231" y="4741147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460676">
            <a:off x="2883841" y="5748779"/>
            <a:ext cx="148924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756723" y="3596641"/>
            <a:ext cx="1748119" cy="620357"/>
            <a:chOff x="9128531" y="3596640"/>
            <a:chExt cx="1985357" cy="2387599"/>
          </a:xfrm>
        </p:grpSpPr>
        <p:sp>
          <p:nvSpPr>
            <p:cNvPr id="2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332635" y="3850276"/>
              <a:ext cx="1622962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countable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080563" y="4673108"/>
            <a:ext cx="1100438" cy="688971"/>
            <a:chOff x="9128531" y="3596640"/>
            <a:chExt cx="2057629" cy="2387599"/>
          </a:xfrm>
        </p:grpSpPr>
        <p:sp>
          <p:nvSpPr>
            <p:cNvPr id="20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145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6254</TotalTime>
  <Words>2263</Words>
  <Application>Microsoft Office PowerPoint</Application>
  <PresentationFormat>Widescreen</PresentationFormat>
  <Paragraphs>479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8" baseType="lpstr">
      <vt:lpstr>맑은 고딕</vt:lpstr>
      <vt:lpstr>微软雅黑</vt:lpstr>
      <vt:lpstr>Microsoft YaHei UI</vt:lpstr>
      <vt:lpstr>宋体</vt:lpstr>
      <vt:lpstr>Arial</vt:lpstr>
      <vt:lpstr>Bebas Neue</vt:lpstr>
      <vt:lpstr>Calibri</vt:lpstr>
      <vt:lpstr>Cambria</vt:lpstr>
      <vt:lpstr>Cambria Math</vt:lpstr>
      <vt:lpstr>Century Gothic</vt:lpstr>
      <vt:lpstr>等线</vt:lpstr>
      <vt:lpstr>等线 Light</vt:lpstr>
      <vt:lpstr>Georgia</vt:lpstr>
      <vt:lpstr>Gill Sans</vt:lpstr>
      <vt:lpstr>Gill Sans MT</vt:lpstr>
      <vt:lpstr>Impact</vt:lpstr>
      <vt:lpstr>Open Sans</vt:lpstr>
      <vt:lpstr>Open Sans Condensed Light</vt:lpstr>
      <vt:lpstr>PMingLiU</vt:lpstr>
      <vt:lpstr>Roboto condensed</vt:lpstr>
      <vt:lpstr>Wingdings</vt:lpstr>
      <vt:lpstr>张海山锐谐体2.0-授权联系：Samtype@QQ.com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542</cp:revision>
  <dcterms:created xsi:type="dcterms:W3CDTF">2018-01-07T13:00:52Z</dcterms:created>
  <dcterms:modified xsi:type="dcterms:W3CDTF">2018-12-18T17:33:41Z</dcterms:modified>
</cp:coreProperties>
</file>